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6" r:id="rId39"/>
    <p:sldId id="300" r:id="rId40"/>
    <p:sldId id="299" r:id="rId41"/>
    <p:sldId id="302" r:id="rId42"/>
    <p:sldId id="303" r:id="rId43"/>
    <p:sldId id="304" r:id="rId44"/>
    <p:sldId id="306" r:id="rId45"/>
    <p:sldId id="307" r:id="rId46"/>
    <p:sldId id="308" r:id="rId47"/>
    <p:sldId id="309" r:id="rId48"/>
    <p:sldId id="312" r:id="rId49"/>
    <p:sldId id="311" r:id="rId50"/>
    <p:sldId id="315" r:id="rId51"/>
    <p:sldId id="320" r:id="rId52"/>
    <p:sldId id="316" r:id="rId53"/>
    <p:sldId id="317" r:id="rId54"/>
    <p:sldId id="293" r:id="rId55"/>
    <p:sldId id="322" r:id="rId56"/>
    <p:sldId id="313" r:id="rId57"/>
    <p:sldId id="321" r:id="rId58"/>
    <p:sldId id="325" r:id="rId59"/>
    <p:sldId id="324" r:id="rId60"/>
    <p:sldId id="318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4" r:id="rId69"/>
    <p:sldId id="335" r:id="rId70"/>
    <p:sldId id="333" r:id="rId71"/>
    <p:sldId id="323" r:id="rId72"/>
  </p:sldIdLst>
  <p:sldSz cx="9144000" cy="6858000" type="screen4x3"/>
  <p:notesSz cx="6883400" cy="100171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4"/>
            <p14:sldId id="295"/>
            <p14:sldId id="296"/>
            <p14:sldId id="300"/>
            <p14:sldId id="299"/>
            <p14:sldId id="302"/>
            <p14:sldId id="303"/>
            <p14:sldId id="304"/>
            <p14:sldId id="306"/>
            <p14:sldId id="307"/>
            <p14:sldId id="308"/>
            <p14:sldId id="309"/>
            <p14:sldId id="312"/>
            <p14:sldId id="311"/>
            <p14:sldId id="315"/>
            <p14:sldId id="320"/>
            <p14:sldId id="316"/>
            <p14:sldId id="317"/>
            <p14:sldId id="293"/>
            <p14:sldId id="322"/>
            <p14:sldId id="313"/>
            <p14:sldId id="321"/>
            <p14:sldId id="325"/>
            <p14:sldId id="324"/>
            <p14:sldId id="318"/>
            <p14:sldId id="326"/>
            <p14:sldId id="327"/>
            <p14:sldId id="328"/>
            <p14:sldId id="329"/>
            <p14:sldId id="330"/>
            <p14:sldId id="331"/>
            <p14:sldId id="332"/>
            <p14:sldId id="334"/>
            <p14:sldId id="335"/>
            <p14:sldId id="333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81"/>
    <a:srgbClr val="FFC48F"/>
    <a:srgbClr val="DA0000"/>
    <a:srgbClr val="CC0099"/>
    <a:srgbClr val="D7FA06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807" cy="502596"/>
          </a:xfrm>
          <a:prstGeom prst="rect">
            <a:avLst/>
          </a:prstGeom>
        </p:spPr>
        <p:txBody>
          <a:bodyPr vert="horz" lIns="96570" tIns="48285" rIns="96570" bIns="48285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9000" y="0"/>
            <a:ext cx="2982807" cy="502596"/>
          </a:xfrm>
          <a:prstGeom prst="rect">
            <a:avLst/>
          </a:prstGeom>
        </p:spPr>
        <p:txBody>
          <a:bodyPr vert="horz" lIns="96570" tIns="48285" rIns="96570" bIns="48285" rtlCol="0"/>
          <a:lstStyle>
            <a:lvl1pPr algn="r">
              <a:defRPr sz="1300"/>
            </a:lvl1pPr>
          </a:lstStyle>
          <a:p>
            <a:fld id="{5CC19F43-E918-416A-99CD-32866A29C9BF}" type="datetimeFigureOut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05325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0" tIns="48285" rIns="96570" bIns="4828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40" y="4820741"/>
            <a:ext cx="5506720" cy="3944243"/>
          </a:xfrm>
          <a:prstGeom prst="rect">
            <a:avLst/>
          </a:prstGeom>
        </p:spPr>
        <p:txBody>
          <a:bodyPr vert="horz" lIns="96570" tIns="48285" rIns="96570" bIns="4828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4531"/>
            <a:ext cx="2982807" cy="502595"/>
          </a:xfrm>
          <a:prstGeom prst="rect">
            <a:avLst/>
          </a:prstGeom>
        </p:spPr>
        <p:txBody>
          <a:bodyPr vert="horz" lIns="96570" tIns="48285" rIns="96570" bIns="48285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9000" y="9514531"/>
            <a:ext cx="2982807" cy="502595"/>
          </a:xfrm>
          <a:prstGeom prst="rect">
            <a:avLst/>
          </a:prstGeom>
        </p:spPr>
        <p:txBody>
          <a:bodyPr vert="horz" lIns="96570" tIns="48285" rIns="96570" bIns="48285" rtlCol="0" anchor="b"/>
          <a:lstStyle>
            <a:lvl1pPr algn="r">
              <a:defRPr sz="1300"/>
            </a:lvl1pPr>
          </a:lstStyle>
          <a:p>
            <a:fld id="{8CB5437D-86B4-4E78-A349-8057E56052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pPr/>
              <a:t>22.03.2021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plit orient="vert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.mp3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2.mp3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3.mp3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4.mp3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5.mp3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6.mp3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7.mp3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8.mp3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9.mp3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0.mp3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1.mp3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2.mp3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3.mp3" TargetMode="Externa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4.mp3" TargetMode="Externa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5.mp3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1_&#1090;&#1086;&#1083;&#1089;&#1090;&#1099;&#1081;%20&#1080;%20&#1090;&#1086;&#1085;&#1082;&#1080;&#1081;\MP3\16.mp3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&#1040;&#1091;&#1076;&#1080;&#1086;&#1091;&#1088;&#1086;&#1082;&#1080;\&#1063;&#1077;&#1093;&#1086;&#1074;\&#1057;&#1090;&#1077;&#1087;&#1072;&#1085;&#1077;&#1085;&#1082;&#1086;%20&#1057;.&#1051;.%20&#1052;&#1091;&#1083;&#1100;&#1090;&#1080;&#1084;&#1077;&#1076;&#1080;&#1081;&#1085;&#1099;&#1081;%20&#1091;&#1088;&#1086;&#1082;%20&#8470;2.%20&#1063;&#1077;&#1093;&#1086;&#1074;.%20&#1058;&#1086;&#1083;&#1089;&#1090;&#1099;&#1081;%20&#1080;%20&#1090;&#1086;&#1085;&#1082;&#1080;&#1081;\&#1058;&#1086;&#1083;&#1089;&#1090;&#1099;&#1081;%20&#1080;%20&#1090;&#1086;&#1085;&#1082;&#1080;&#1081;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908720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Мастер-класс по рассказу</a:t>
            </a:r>
            <a:endParaRPr lang="ru-RU" sz="3600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А. П. Чехова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«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ТОЛСТЫЙ И ТОНКИЙ»</a:t>
            </a:r>
          </a:p>
          <a:p>
            <a:pPr algn="ctr">
              <a:lnSpc>
                <a:spcPct val="100000"/>
              </a:lnSpc>
            </a:pPr>
            <a:endParaRPr lang="ru-RU" sz="2000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6741" y="4797152"/>
            <a:ext cx="4714801" cy="13620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Середа Т. В.,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учитель-методист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6586" r="6475" b="8765"/>
          <a:stretch/>
        </p:blipFill>
        <p:spPr>
          <a:xfrm>
            <a:off x="107504" y="620688"/>
            <a:ext cx="4035650" cy="53197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90841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642918"/>
            <a:ext cx="37862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Ознакомьтесь со следующими речевыми тактиками из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прочитанного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рассказа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  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определите их характер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9190" y="285728"/>
            <a:ext cx="35719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доброжелательность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разочарованность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неуверенность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подхалимство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униженность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любопытство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угодничество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заискивание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отвращение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хвастовство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изумление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радость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восторг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зависть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досада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испуг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лесть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357298"/>
            <a:ext cx="3786214" cy="40318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Порфирий! –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воскликнул толстый, увидев тонкого. 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Ты ли это? Голубчик мой! Сколько зим, сколько лет!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071678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восторг,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радость,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удивление,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искренность, </a:t>
            </a:r>
          </a:p>
          <a:p>
            <a:pPr algn="ctr"/>
            <a:r>
              <a:rPr lang="ru-RU" sz="3200" b="1" spc="-14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доброжелательность </a:t>
            </a:r>
          </a:p>
        </p:txBody>
      </p:sp>
      <p:pic>
        <p:nvPicPr>
          <p:cNvPr id="7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857364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Батюшки! – изумился тонкий.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Миша! 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Друг детства! Откуда ты взялся?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643182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изумление,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восторг,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радость</a:t>
            </a:r>
            <a:endParaRPr lang="ru-RU" sz="3200" b="1" spc="-14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428604"/>
            <a:ext cx="378621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Ах, милый мой! –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начал тонкий после лобызания. 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Вот не ожидал! Вот сюрприз! Ну, да погляди же на меня хорошенько! Такой же красавец, как и был! Такой же душонок и щеголь! Ах ты, господи! Ну, что же ты? Богат? Женат?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285992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радость,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восторг,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удивление, </a:t>
            </a:r>
          </a:p>
          <a:p>
            <a:pPr algn="ctr"/>
            <a:r>
              <a:rPr lang="ru-RU" sz="3200" b="1" spc="-14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сравнение,</a:t>
            </a:r>
          </a:p>
          <a:p>
            <a:pPr algn="ctr"/>
            <a:r>
              <a:rPr lang="ru-RU" sz="3200" b="1" spc="-14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любопытство</a:t>
            </a:r>
          </a:p>
        </p:txBody>
      </p:sp>
      <p:pic>
        <p:nvPicPr>
          <p:cNvPr id="7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785794"/>
            <a:ext cx="37862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Я уже женат, как видишь… Это вот моя жена, Луиза, урождённая </a:t>
            </a:r>
            <a:r>
              <a:rPr lang="ru-RU" sz="28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Ванценбах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… лютеранка… А это сын мой, </a:t>
            </a:r>
            <a:r>
              <a:rPr lang="ru-RU" sz="28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, ученик III класса. Это, </a:t>
            </a:r>
            <a:r>
              <a:rPr lang="ru-RU" sz="28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Нафаня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, друг моего детства! В гимназии вместе учились!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214554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хвастовство,</a:t>
            </a:r>
          </a:p>
          <a:p>
            <a:pPr algn="ctr"/>
            <a:r>
              <a:rPr lang="ru-RU" sz="3200" b="1" spc="-14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горделивость (уверенность в собственном превосходстве)</a:t>
            </a:r>
          </a:p>
        </p:txBody>
      </p:sp>
      <p:pic>
        <p:nvPicPr>
          <p:cNvPr id="6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500034" y="6643710"/>
            <a:ext cx="52390" cy="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2500306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немного подумал и снял шапку.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000372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неуверенность</a:t>
            </a:r>
            <a:endParaRPr lang="ru-RU" sz="3200" b="1" spc="-14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pic>
        <p:nvPicPr>
          <p:cNvPr id="7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357166"/>
            <a:ext cx="37862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В гимназии вместе учились! – продолжал тонкий. – Помнишь, как тебя дразнили? Тебя дразнили Геростратом за то, что ты казённую книжку папироской прожёг, а меня </a:t>
            </a:r>
            <a:r>
              <a:rPr lang="ru-RU" sz="25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Эфиальтом</a:t>
            </a:r>
            <a:r>
              <a:rPr lang="ru-RU" sz="25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за то, что я ябедничать любил. Хо-хо … Детьми были! … А это моя жена, урождённая </a:t>
            </a:r>
            <a:r>
              <a:rPr lang="ru-RU" sz="25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Ванценбах</a:t>
            </a:r>
            <a:r>
              <a:rPr lang="ru-RU" sz="25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… лютеранка.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214554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радость,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восторг,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воспоминания,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хвастовство,</a:t>
            </a:r>
          </a:p>
          <a:p>
            <a:pPr algn="ctr"/>
            <a:r>
              <a:rPr lang="ru-RU" sz="3200" b="1" spc="-14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горделивость</a:t>
            </a:r>
          </a:p>
        </p:txBody>
      </p:sp>
      <p:pic>
        <p:nvPicPr>
          <p:cNvPr id="7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2285992"/>
            <a:ext cx="3786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немного подумал и спрятался за спину отца.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786058"/>
            <a:ext cx="407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неуверенность,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испуг</a:t>
            </a:r>
            <a:endParaRPr lang="ru-RU" sz="3200" b="1" spc="-14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pic>
        <p:nvPicPr>
          <p:cNvPr id="6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571612"/>
            <a:ext cx="37862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Ну, как живёшь, друг? – спросил толстый, восторженно глядя на друга. – Служишь где? Дослужился?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428868"/>
            <a:ext cx="4071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восторг,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радость,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искренность,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любопытство</a:t>
            </a:r>
            <a:endParaRPr lang="ru-RU" sz="3200" b="1" spc="-14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pic>
        <p:nvPicPr>
          <p:cNvPr id="6" name="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487025"/>
            <a:ext cx="37862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Служу, милый мой! Коллежским асессором и Станислава имею. Жалованье плохое… Жена уроки музыки даёт, я портсигары приватно из дерева делаю. Отличные портсигары!… Пробавляемся кое-как. Служил, знаешь, в департаменте, а теперь сюда переведён столоначальником… Ну, а ты как? Небось, уже статский? 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285992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горделивость,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хвастовство,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досада,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грусть,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любопытство</a:t>
            </a:r>
            <a:endParaRPr lang="ru-RU" sz="3200" b="1" spc="-14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pic>
        <p:nvPicPr>
          <p:cNvPr id="7" name="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285860"/>
            <a:ext cx="4000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Антон Павлович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ЧЕХОВ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ИЗВЕСТНЫЙ РУССКИЙ </a:t>
            </a:r>
            <a:r>
              <a:rPr lang="ru-RU" sz="2400" b="1" spc="-11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ПИСАТЕЛЬ, ДРАМАТУРГ</a:t>
            </a:r>
          </a:p>
        </p:txBody>
      </p:sp>
      <p:pic>
        <p:nvPicPr>
          <p:cNvPr id="4098" name="Picture 2" descr="http://gr48.ru/images/stories/news/che22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500562" y="714356"/>
            <a:ext cx="4230612" cy="542928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214422"/>
            <a:ext cx="3786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Нет, милый мой, поднимай повыше. – сказал толстый. 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Я уже до тайного дослужился… 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Две звезды имею.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857496"/>
            <a:ext cx="407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уверенность,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спокойствие</a:t>
            </a:r>
          </a:p>
        </p:txBody>
      </p:sp>
      <p:pic>
        <p:nvPicPr>
          <p:cNvPr id="6" name="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428604"/>
            <a:ext cx="378621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Тонкий вдруг побледнел, окаменел, но скоро лицо его искривилось во все стороны широчайшей улыбкой. Сам он съежился, сгорбился, сузился…</a:t>
            </a:r>
          </a:p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Его чемоданы съёжились… Длинный подбородок жены стал ещё длиннее; </a:t>
            </a:r>
            <a:r>
              <a:rPr lang="ru-RU" sz="24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вытянулся во </a:t>
            </a:r>
            <a:r>
              <a:rPr lang="ru-RU" sz="24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фрунт</a:t>
            </a:r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и застегнул все пуговки своего мундира…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0562" y="2214554"/>
            <a:ext cx="4286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неожиданность,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испуг,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самоуничижение,</a:t>
            </a:r>
          </a:p>
          <a:p>
            <a:pPr algn="ctr"/>
            <a:r>
              <a:rPr lang="ru-RU" sz="3200" b="1" spc="-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чинопоклонничество,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подхалимство</a:t>
            </a:r>
          </a:p>
        </p:txBody>
      </p:sp>
      <p:pic>
        <p:nvPicPr>
          <p:cNvPr id="6" name="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142984"/>
            <a:ext cx="3929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Я, ваше</a:t>
            </a:r>
          </a:p>
          <a:p>
            <a:pPr algn="ctr"/>
            <a:r>
              <a:rPr lang="ru-RU" sz="3200" b="1" spc="-3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Превосходительство...</a:t>
            </a:r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Очень приятно-с! Друг, можно сказать, детства и вдруг вышли </a:t>
            </a:r>
          </a:p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 такие вельможи-с! </a:t>
            </a:r>
          </a:p>
          <a:p>
            <a:pPr algn="ctr"/>
            <a:r>
              <a:rPr lang="ru-RU" sz="32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Хи-хи-с</a:t>
            </a:r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0562" y="1714488"/>
            <a:ext cx="4286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страх, </a:t>
            </a:r>
          </a:p>
          <a:p>
            <a:pPr algn="ctr"/>
            <a:r>
              <a:rPr lang="ru-RU" sz="3200" b="1" spc="-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чинопоклонничество,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подхалимство,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угодничество,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заискивание,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благоговение,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лесть</a:t>
            </a:r>
          </a:p>
        </p:txBody>
      </p:sp>
      <p:pic>
        <p:nvPicPr>
          <p:cNvPr id="6" name="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428736"/>
            <a:ext cx="39290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Ну, полно! – поморщился толстый.  Для чего этот тон? Мы с тобой друзья детства – и к чему тут это чинопочитание!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571744"/>
            <a:ext cx="4071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недовольство,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удивление,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искренность,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обида</a:t>
            </a:r>
          </a:p>
        </p:txBody>
      </p:sp>
      <p:pic>
        <p:nvPicPr>
          <p:cNvPr id="6" name="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642918"/>
            <a:ext cx="39290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Помилуйте…</a:t>
            </a:r>
          </a:p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Что вы-с… – захихикал тонкий, ещё более съёживаясь. </a:t>
            </a:r>
          </a:p>
          <a:p>
            <a:pPr algn="ctr"/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– Милостивое внимание вашего превосходительства… вроде как бы живительной влаги… Это вот, ваше превосходительство, сын мой </a:t>
            </a:r>
            <a:r>
              <a:rPr lang="ru-RU" sz="24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2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… жена Луиза, лютеранка, некоторым образом…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0562" y="1500174"/>
            <a:ext cx="4214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страх, </a:t>
            </a:r>
          </a:p>
          <a:p>
            <a:pPr algn="ctr"/>
            <a:r>
              <a:rPr lang="ru-RU" sz="3200" b="1" spc="-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чинопоклонничество,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самоуничижение,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подхалимство,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угодничество,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заискивание,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благоговение,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лесть</a:t>
            </a:r>
          </a:p>
        </p:txBody>
      </p:sp>
      <p:pic>
        <p:nvPicPr>
          <p:cNvPr id="7" name="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428604"/>
            <a:ext cx="39290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Толстый хотел было возразить что-то, но на лице у тонкого было написано столько благоговения, сладости и почтительной кислоты, что тайного советника стошнило. Он отвернулся от тонкого и подал ему на прощанье руку.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928802"/>
            <a:ext cx="407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разочарование,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безысходность,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отвращение,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неприязнь,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досада,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грусть</a:t>
            </a:r>
          </a:p>
        </p:txBody>
      </p:sp>
      <p:pic>
        <p:nvPicPr>
          <p:cNvPr id="6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000108"/>
            <a:ext cx="3929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Тонкий пожал три пальца, поклонился всем туловищем и захихикал, как китаец : «хи-хи-хи». Жена улыбнулась. </a:t>
            </a:r>
            <a:r>
              <a:rPr lang="ru-RU" sz="28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Нафанаил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шаркнул ногой и уронил фуражку. Все трое были приятно ошеломлены.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0562" y="1714488"/>
            <a:ext cx="42148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страх, </a:t>
            </a:r>
          </a:p>
          <a:p>
            <a:pPr algn="ctr"/>
            <a:r>
              <a:rPr lang="ru-RU" sz="3200" b="1" spc="-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чинопоклонничество,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самоуничижение,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подхалимство,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угодничество,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заискивание,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благоговение</a:t>
            </a:r>
          </a:p>
        </p:txBody>
      </p:sp>
      <p:pic>
        <p:nvPicPr>
          <p:cNvPr id="6" name="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643710"/>
            <a:ext cx="71438" cy="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428736"/>
            <a:ext cx="37862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Прочитайте описания героев рассказа и определите,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кому они принадлежат</a:t>
            </a:r>
          </a:p>
        </p:txBody>
      </p:sp>
      <p:pic>
        <p:nvPicPr>
          <p:cNvPr id="6" name="Рисунок 5" descr="Снимок4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714356"/>
            <a:ext cx="4099625" cy="55561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1000108"/>
            <a:ext cx="40005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богатый, довольный жизнью </a:t>
            </a:r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человек, ходит важно. 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только что пообедал на вокзале. Губы его, подернутые маслом, лоснятся, как спелые вишни. Пахнет от него хересом и </a:t>
            </a:r>
          </a:p>
          <a:p>
            <a:pPr algn="ctr"/>
            <a:r>
              <a:rPr lang="ru-RU" sz="28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флер-д'оранжем</a:t>
            </a:r>
            <a:endParaRPr lang="ru-RU" sz="28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38" y="1785926"/>
            <a:ext cx="3929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беден, только что вышел из вагона, навьючен чемоданами, узлами и картонками. Пахнет от него ветчиной и кофейной гущей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2214554"/>
            <a:ext cx="3857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Она худенькая женщина с длинным подбородком, лютеранка, 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даёт частные уроки музыки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2285992"/>
            <a:ext cx="3929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высокий гимназист с прищуренным глазом, 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ученик III класса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785794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Вам известно это имя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785794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Из сказанного понятно, что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А.П. Чехов :</a:t>
            </a:r>
            <a:endParaRPr lang="ru-RU" sz="2600" b="1" dirty="0" smtClean="0">
              <a:latin typeface="Briol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3000372"/>
            <a:ext cx="38576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Briolin" pitchFamily="2" charset="0"/>
              </a:rPr>
              <a:t> </a:t>
            </a:r>
            <a:r>
              <a:rPr lang="ru-RU" sz="2600" b="1" dirty="0" smtClean="0">
                <a:latin typeface="Constantia" pitchFamily="18" charset="0"/>
              </a:rPr>
              <a:t>известный</a:t>
            </a:r>
          </a:p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Constantia" pitchFamily="18" charset="0"/>
              </a:rPr>
              <a:t> русский</a:t>
            </a:r>
          </a:p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Constantia" pitchFamily="18" charset="0"/>
              </a:rPr>
              <a:t> писатель</a:t>
            </a:r>
          </a:p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Constantia" pitchFamily="18" charset="0"/>
              </a:rPr>
              <a:t> драматург</a:t>
            </a:r>
          </a:p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Constantia" pitchFamily="18" charset="0"/>
              </a:rPr>
              <a:t> его имя Антон</a:t>
            </a:r>
          </a:p>
          <a:p>
            <a:pPr>
              <a:buFont typeface="Wingdings" pitchFamily="2" charset="2"/>
              <a:buChar char="ü"/>
            </a:pPr>
            <a:r>
              <a:rPr lang="ru-RU" sz="2600" b="1" dirty="0" smtClean="0">
                <a:latin typeface="Constantia" pitchFamily="18" charset="0"/>
              </a:rPr>
              <a:t> </a:t>
            </a:r>
            <a:r>
              <a:rPr lang="ru-RU" sz="2600" b="1" spc="-50" dirty="0" smtClean="0">
                <a:latin typeface="Constantia" pitchFamily="18" charset="0"/>
              </a:rPr>
              <a:t>его отца звали Павел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429000"/>
            <a:ext cx="40005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600" b="1" dirty="0" smtClean="0">
                <a:latin typeface="Constantia" pitchFamily="18" charset="0"/>
              </a:rPr>
              <a:t> Нет, не известно.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34" y="4286256"/>
            <a:ext cx="40005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spc="-70" dirty="0" smtClean="0">
                <a:latin typeface="Constantia" pitchFamily="18" charset="0"/>
              </a:rPr>
              <a:t>- Известно, но немного.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нимок77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72066" y="1714488"/>
            <a:ext cx="3071834" cy="3286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472" y="1142984"/>
            <a:ext cx="37862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Обратите внимание на прозвища главных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героев,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полученные во время учёбы в гимназии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642918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Герострат  – </a:t>
            </a:r>
            <a:r>
              <a:rPr lang="ru-RU" sz="2800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прозвище  Михаила (толстого)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5214950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Эфиальт – </a:t>
            </a:r>
            <a:r>
              <a:rPr lang="ru-RU" sz="2800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прозвище  Порфирия (тонкого)  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2214554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Кто такие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ГЕРОСТРАТ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ЭФИАЛЬТ?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7752" y="642918"/>
            <a:ext cx="357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Герострат – грек, который сжёг храм Артемиды для того, чтобы обессмертить своё имя.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7752" y="3143248"/>
            <a:ext cx="364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-15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Эфиальт – предатель, 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указал врагам путь к тылу союзников.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7752" y="4929198"/>
            <a:ext cx="364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  Имя Герострата известнее, чем имя </a:t>
            </a:r>
            <a:r>
              <a:rPr lang="ru-RU" sz="2800" b="1" spc="-1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Эфиальта</a:t>
            </a:r>
            <a:r>
              <a:rPr lang="ru-RU" sz="28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.</a:t>
            </a:r>
            <a:endParaRPr lang="ru-RU" sz="28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214422"/>
            <a:ext cx="3786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 толстый и тонкий получили свои прозвища?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Определяют ли они характер героев?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928670"/>
            <a:ext cx="3786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Толстого дразнили Геростратом за то, что он казённую </a:t>
            </a:r>
            <a:r>
              <a:rPr lang="ru-RU" sz="3200" b="1" spc="-15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книжку папиросой </a:t>
            </a:r>
            <a:r>
              <a:rPr lang="ru-RU" sz="3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прожег.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4071942"/>
            <a:ext cx="371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Тонкого дразнили </a:t>
            </a:r>
            <a:r>
              <a:rPr lang="ru-RU" sz="3200" b="1" spc="-1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Эфиальтом</a:t>
            </a:r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за то, что он ябедничать любил. 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643050"/>
            <a:ext cx="3786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Обратите внимание на ранги (должности)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толстого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 тонкого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428604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Толстый – </a:t>
            </a:r>
          </a:p>
          <a:p>
            <a:pPr algn="ctr"/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тайный советник. </a:t>
            </a:r>
            <a:r>
              <a:rPr lang="ru-RU" sz="3200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Это чин 3 класса, которому соответствовало звание генерала.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3500438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25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Тонкий – </a:t>
            </a:r>
            <a:r>
              <a:rPr lang="ru-RU" sz="3200" b="1" spc="-23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коллежский асессор.</a:t>
            </a:r>
            <a:r>
              <a:rPr lang="ru-RU" sz="3200" spc="-23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  <a:r>
              <a:rPr lang="ru-RU" sz="3200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Это</a:t>
            </a:r>
            <a:r>
              <a:rPr lang="ru-RU" sz="3200" b="1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</a:t>
            </a:r>
            <a:r>
              <a:rPr lang="ru-RU" sz="3200" spc="-1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 8 класса, которому соответствовало звание майора. 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3438" y="2571744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Ответьте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на вопросы </a:t>
            </a:r>
          </a:p>
        </p:txBody>
      </p:sp>
      <p:pic>
        <p:nvPicPr>
          <p:cNvPr id="6" name="Рисунок 5" descr="Снимок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5D0D6"/>
              </a:clrFrom>
              <a:clrTo>
                <a:srgbClr val="C5D0D6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1472" y="285728"/>
            <a:ext cx="3857652" cy="62925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357430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 какого события начинается рассказ?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857496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со встречи двух друзей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571744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Где происходит встреча?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571744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на вокзале Николаевской железной дороги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214554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Кто первый увидел и окликнул </a:t>
            </a:r>
          </a:p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своего друга детства?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3071810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толстый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3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214554"/>
            <a:ext cx="371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 каким чувством толстый обратился к тонкому?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500306"/>
            <a:ext cx="371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толстый был искренне рад увидеть своего 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старого друга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4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500306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Кто первым начинает разговор после приветствия?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3143248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тонкий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5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428604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А.П. </a:t>
            </a:r>
            <a:r>
              <a:rPr lang="ru-RU" sz="3600" b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Чехов  </a:t>
            </a:r>
            <a:endParaRPr lang="ru-RU" sz="3600" b="1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(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1860 - 1904)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3438" y="428604"/>
            <a:ext cx="40005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2600" b="1" spc="-50" dirty="0" smtClean="0">
              <a:latin typeface="Briol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785926"/>
            <a:ext cx="36433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spc="-50" dirty="0" smtClean="0">
                <a:latin typeface="Constantia" pitchFamily="18" charset="0"/>
              </a:rPr>
              <a:t>   Родился в Таганроге в </a:t>
            </a:r>
            <a:r>
              <a:rPr lang="ru-RU" sz="2400" b="1" dirty="0" smtClean="0">
                <a:latin typeface="Constantia" pitchFamily="18" charset="0"/>
              </a:rPr>
              <a:t>семье купца. Учился в греческой гимназии. </a:t>
            </a:r>
            <a:r>
              <a:rPr lang="ru-RU" sz="2400" b="1" spc="-60" dirty="0" smtClean="0">
                <a:latin typeface="Constantia" pitchFamily="18" charset="0"/>
              </a:rPr>
              <a:t>Поступил в московский </a:t>
            </a:r>
            <a:r>
              <a:rPr lang="ru-RU" sz="2400" b="1" dirty="0" smtClean="0">
                <a:latin typeface="Constantia" pitchFamily="18" charset="0"/>
              </a:rPr>
              <a:t>университет на меди-цинский факультет.</a:t>
            </a:r>
          </a:p>
          <a:p>
            <a:pPr algn="just"/>
            <a:endParaRPr lang="ru-RU" sz="2400" b="1" dirty="0" smtClean="0">
              <a:latin typeface="Constantia" pitchFamily="18" charset="0"/>
            </a:endParaRPr>
          </a:p>
          <a:p>
            <a:pPr algn="just"/>
            <a:r>
              <a:rPr lang="ru-RU" sz="2400" b="1" dirty="0" smtClean="0">
                <a:latin typeface="Constantia" pitchFamily="18" charset="0"/>
              </a:rPr>
              <a:t>   За 25 лет творчества </a:t>
            </a:r>
            <a:r>
              <a:rPr lang="ru-RU" sz="2400" b="1" spc="-50" dirty="0" smtClean="0">
                <a:latin typeface="Constantia" pitchFamily="18" charset="0"/>
              </a:rPr>
              <a:t>Чехов создал около 900</a:t>
            </a:r>
            <a:r>
              <a:rPr lang="ru-RU" sz="2400" b="1" dirty="0" smtClean="0">
                <a:latin typeface="Constantia" pitchFamily="18" charset="0"/>
              </a:rPr>
              <a:t> произведений: </a:t>
            </a:r>
            <a:r>
              <a:rPr lang="ru-RU" sz="2400" b="1" dirty="0" err="1" smtClean="0">
                <a:latin typeface="Constantia" pitchFamily="18" charset="0"/>
              </a:rPr>
              <a:t>корот-кие</a:t>
            </a:r>
            <a:r>
              <a:rPr lang="ru-RU" sz="2400" b="1" dirty="0" smtClean="0">
                <a:latin typeface="Constantia" pitchFamily="18" charset="0"/>
              </a:rPr>
              <a:t> юмористические рассказы, серьёзные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4" y="500043"/>
            <a:ext cx="3643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spc="-60" dirty="0" smtClean="0">
                <a:latin typeface="Constantia" pitchFamily="18" charset="0"/>
              </a:rPr>
              <a:t>повести, пьесы. Многие</a:t>
            </a:r>
            <a:r>
              <a:rPr lang="ru-RU" sz="2400" b="1" dirty="0" smtClean="0">
                <a:latin typeface="Constantia" pitchFamily="18" charset="0"/>
              </a:rPr>
              <a:t> </a:t>
            </a:r>
            <a:r>
              <a:rPr lang="ru-RU" sz="2400" b="1" spc="-60" dirty="0" smtClean="0">
                <a:latin typeface="Constantia" pitchFamily="18" charset="0"/>
              </a:rPr>
              <a:t>из них стали классикой </a:t>
            </a:r>
            <a:r>
              <a:rPr lang="ru-RU" sz="2400" b="1" dirty="0" smtClean="0">
                <a:latin typeface="Constantia" pitchFamily="18" charset="0"/>
              </a:rPr>
              <a:t>мировой литературы. </a:t>
            </a:r>
          </a:p>
          <a:p>
            <a:pPr algn="just"/>
            <a:endParaRPr lang="ru-RU" sz="2400" b="1" spc="-60" dirty="0" smtClean="0">
              <a:latin typeface="Constantia" pitchFamily="18" charset="0"/>
            </a:endParaRPr>
          </a:p>
          <a:p>
            <a:pPr algn="just"/>
            <a:r>
              <a:rPr lang="ru-RU" sz="2400" b="1" spc="-60" dirty="0" smtClean="0">
                <a:latin typeface="Constantia" pitchFamily="18" charset="0"/>
              </a:rPr>
              <a:t>   В его произведениях </a:t>
            </a:r>
            <a:r>
              <a:rPr lang="ru-RU" sz="2400" b="1" dirty="0" smtClean="0">
                <a:latin typeface="Constantia" pitchFamily="18" charset="0"/>
              </a:rPr>
              <a:t>соединяются юмор и </a:t>
            </a:r>
            <a:r>
              <a:rPr lang="ru-RU" sz="2400" b="1" spc="-150" dirty="0" smtClean="0">
                <a:latin typeface="Constantia" pitchFamily="18" charset="0"/>
              </a:rPr>
              <a:t>сатира, отражение коми-</a:t>
            </a:r>
            <a:r>
              <a:rPr lang="ru-RU" sz="2400" b="1" dirty="0" smtClean="0">
                <a:latin typeface="Constantia" pitchFamily="18" charset="0"/>
              </a:rPr>
              <a:t>ческих и трагических сторон жизни. </a:t>
            </a:r>
          </a:p>
        </p:txBody>
      </p:sp>
      <p:pic>
        <p:nvPicPr>
          <p:cNvPr id="15" name="Рисунок 14" descr="tonkij_tolstyj_kl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43570" y="3760072"/>
            <a:ext cx="2109550" cy="2880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643182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 чего тонкий начинает рассказ  о  себе?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1142984"/>
            <a:ext cx="371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 того, чем можно выделиться –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его жену зовут Луиза и она лютеранка, сына зовут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Нафанаил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и он ученик III класса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6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643182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 чем вспоминает тонкий?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714620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 школьных годах, когда они были равны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7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428868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 толстого и тонкого дразнили в гимназии?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285992"/>
            <a:ext cx="371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толстого дразнили Геростратом, тонкого –</a:t>
            </a: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Эфиальтом</a:t>
            </a:r>
            <a:endParaRPr lang="ru-RU" sz="32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cs typeface="Consolas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8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857364"/>
            <a:ext cx="3929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Почему толстый не произносит ни одной фразы во время монолога тонкого?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285992"/>
            <a:ext cx="371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внимательно и с интересом слушает друга,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 потешаясь и не унижая его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9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214554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 каким чувством задаёт вопрос толстый о жизни тонкого?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714620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восторженно смотрит на друга, ему интересно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10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357430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Каково материальное состояние тонкого?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1142984"/>
            <a:ext cx="371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беден – маленькое жалование, делает и продаёт дешёвые портсигары, жена подрабатывает уроками музыки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11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714620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Каких успехов по службе достиг тонкий?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78605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коллежский асессор,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имеет орден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12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500306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Каких успехов по службе добился толстый?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714620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тайный советник, получил 2 звезды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13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857364"/>
            <a:ext cx="3929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Какие изменения произошли с тонким после информации о ранге толстого?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928670"/>
            <a:ext cx="36433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побледнел, окаменел, лицо его искривилось широчайшей улыбкой …, съёжился, сгорбился, сузился…,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заговорил униженно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14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071678"/>
            <a:ext cx="3929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Почему тонкий изменил отношение к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Толстому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после информации о его ранге?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1214422"/>
            <a:ext cx="3929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его давний друг и соперник опять превзошёл его и уже навсегда, теперь тонкий видит в бывшем друге только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высокопоставлен-ного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 чиновника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15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472" y="1071546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«ТОЛСТЫЙ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ТОНКИЙ»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876" y="571480"/>
            <a:ext cx="38576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Сегодня мы будем 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анализировать</a:t>
            </a:r>
          </a:p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юмористический </a:t>
            </a:r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рассказ известного русского писателя</a:t>
            </a:r>
          </a:p>
          <a:p>
            <a:pPr algn="ctr"/>
            <a:endParaRPr lang="ru-RU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Антона Павловича Чехова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olin" pitchFamily="2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«Толстый и тонкий»</a:t>
            </a:r>
          </a:p>
        </p:txBody>
      </p:sp>
      <p:pic>
        <p:nvPicPr>
          <p:cNvPr id="12" name="Рисунок 11" descr="T21ce5.jpe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285852" y="3500438"/>
            <a:ext cx="2515554" cy="299867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071678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Удалось ли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Толстому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продолжить дружескую беседу с тонким?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1500174"/>
            <a:ext cx="39290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нет, толстому не понравилась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утрата тонким искренности, чувства собственного достоинства, 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его унижение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16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428868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Почему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Толстый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не возражает и уходит?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2500306"/>
            <a:ext cx="3929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он понял, что бесполезно говорить «другу» что-либо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17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714620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 прошло прощание друзей?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2500306"/>
            <a:ext cx="3929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как прощание двух чиновников низкого и высокого рангов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18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2428868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Кто был ошеломлён в начале, а кто в конце встречи?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2643182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сначала друзья детства, а в конце – семья тонкого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19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357430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 чём заключается основная идея рассказа?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428868"/>
            <a:ext cx="3643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обличение     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чинопочитания, подхалимства и угодничества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20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214554"/>
            <a:ext cx="371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Какое человеческое качество высмеивает Чехов?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571744"/>
            <a:ext cx="3643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угодничество,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чинопочитание, 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готовность 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унижаться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21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214554"/>
            <a:ext cx="371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Описывает ли Чехов душевное состояние героев?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643182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нет, </a:t>
            </a:r>
          </a:p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но оно видно по их поведению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22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000240"/>
            <a:ext cx="371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Какие чувства возникают у вас при прочтении этого рассказа?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2285992"/>
            <a:ext cx="3643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cs typeface="Consolas" pitchFamily="49" charset="0"/>
              </a:rPr>
              <a:t>стыд за самоунижение тонкого, сочувствие  к толстому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23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1785926"/>
            <a:ext cx="371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Как вы думаете, что бы было, если бы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Толстый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Тонкий </a:t>
            </a:r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поменялись местами?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Вопрос № 24</a:t>
            </a:r>
          </a:p>
        </p:txBody>
      </p:sp>
      <p:pic>
        <p:nvPicPr>
          <p:cNvPr id="5" name="Рисунок 4" descr="350px-Litertatura7kl-3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571480"/>
            <a:ext cx="4071966" cy="578647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1643050"/>
            <a:ext cx="3929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Задания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 тексту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6314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Задание №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2000240"/>
            <a:ext cx="371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Выскажите своё мнение о произведении, обосновывая свои утверждения.</a:t>
            </a:r>
          </a:p>
        </p:txBody>
      </p:sp>
      <p:pic>
        <p:nvPicPr>
          <p:cNvPr id="6" name="Рисунок 5" descr="8455_html_69faa225.jpg"/>
          <p:cNvPicPr>
            <a:picLocks noChangeAspect="1"/>
          </p:cNvPicPr>
          <p:nvPr/>
        </p:nvPicPr>
        <p:blipFill>
          <a:blip r:embed="rId3"/>
          <a:srcRect l="5937"/>
          <a:stretch>
            <a:fillRect/>
          </a:stretch>
        </p:blipFill>
        <p:spPr>
          <a:xfrm>
            <a:off x="500034" y="3143247"/>
            <a:ext cx="3942842" cy="29289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86314" y="2071678"/>
            <a:ext cx="3643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spc="-50" dirty="0" smtClean="0">
                <a:latin typeface="Constantia" pitchFamily="18" charset="0"/>
              </a:rPr>
              <a:t>   Если нет, попробуйте </a:t>
            </a:r>
            <a:r>
              <a:rPr lang="ru-RU" sz="2400" b="1" spc="-80" dirty="0" smtClean="0">
                <a:latin typeface="Constantia" pitchFamily="18" charset="0"/>
              </a:rPr>
              <a:t>догадаться, опираясь на </a:t>
            </a:r>
            <a:r>
              <a:rPr lang="ru-RU" sz="2400" b="1" spc="-50" dirty="0" smtClean="0">
                <a:latin typeface="Constantia" pitchFamily="18" charset="0"/>
              </a:rPr>
              <a:t>свой жизненный опыт. </a:t>
            </a:r>
          </a:p>
          <a:p>
            <a:pPr algn="just"/>
            <a:endParaRPr lang="ru-RU" sz="2400" b="1" spc="-50" dirty="0" smtClean="0">
              <a:latin typeface="Constantia" pitchFamily="18" charset="0"/>
            </a:endParaRP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  В какой ситуации вы можете встретиться с этими словами?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34" y="2214554"/>
            <a:ext cx="4071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Знаете ли вы значение слов :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толстый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,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тонкий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357430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Кратко изложите содержание текста.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Задание №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4876" y="2357430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Придумайте новое окончание произведения.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71435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Задание № 3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№1</a:t>
            </a:r>
            <a:br>
              <a:rPr lang="ru-RU" dirty="0" smtClean="0"/>
            </a:br>
            <a:r>
              <a:rPr lang="ru-RU" b="1" dirty="0">
                <a:solidFill>
                  <a:srgbClr val="002060"/>
                </a:solidFill>
              </a:rPr>
              <a:t>Образ </a:t>
            </a:r>
            <a:r>
              <a:rPr lang="ru-RU" b="1" dirty="0" smtClean="0">
                <a:solidFill>
                  <a:srgbClr val="002060"/>
                </a:solidFill>
              </a:rPr>
              <a:t>Толстого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Как писатель описывает Толстого?</a:t>
            </a:r>
          </a:p>
          <a:p>
            <a:r>
              <a:rPr lang="ru-RU" dirty="0" smtClean="0"/>
              <a:t>О чём говорят детали его портрета?</a:t>
            </a:r>
          </a:p>
          <a:p>
            <a:r>
              <a:rPr lang="ru-RU" dirty="0" smtClean="0"/>
              <a:t>Как ведёт себя герой на протяжении рассказа?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Ожидаемые результаты работы группы:</a:t>
            </a:r>
          </a:p>
          <a:p>
            <a:r>
              <a:rPr lang="ru-RU" dirty="0" smtClean="0"/>
              <a:t>составление Кодекса чести литературного героя;</a:t>
            </a:r>
          </a:p>
          <a:p>
            <a:r>
              <a:rPr lang="ru-RU" dirty="0" smtClean="0"/>
              <a:t>подбор пословиц и поговорок, характеризующих героя;</a:t>
            </a:r>
          </a:p>
          <a:p>
            <a:r>
              <a:rPr lang="ru-RU" dirty="0" smtClean="0"/>
              <a:t>создание карты души героя.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574316"/>
      </p:ext>
    </p:extLst>
  </p:cSld>
  <p:clrMapOvr>
    <a:masterClrMapping/>
  </p:clrMapOvr>
  <p:transition spd="med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№2</a:t>
            </a:r>
            <a:br>
              <a:rPr lang="ru-RU" dirty="0" smtClean="0"/>
            </a:br>
            <a:r>
              <a:rPr lang="ru-RU" b="1" dirty="0">
                <a:solidFill>
                  <a:srgbClr val="002060"/>
                </a:solidFill>
              </a:rPr>
              <a:t>Образ </a:t>
            </a:r>
            <a:r>
              <a:rPr lang="ru-RU" b="1" dirty="0" smtClean="0">
                <a:solidFill>
                  <a:srgbClr val="002060"/>
                </a:solidFill>
              </a:rPr>
              <a:t>Тонкого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Как писатель описывает Тонкого?</a:t>
            </a:r>
          </a:p>
          <a:p>
            <a:r>
              <a:rPr lang="ru-RU" dirty="0" smtClean="0"/>
              <a:t>О чём говорят детали его портрета?</a:t>
            </a:r>
          </a:p>
          <a:p>
            <a:r>
              <a:rPr lang="ru-RU" dirty="0" smtClean="0"/>
              <a:t>Как ведёт себя герой на протяжении рассказа?</a:t>
            </a:r>
          </a:p>
          <a:p>
            <a:r>
              <a:rPr lang="ru-RU" dirty="0" smtClean="0"/>
              <a:t>Почему у Тонкого так много деталей? Как это его характеризует?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Ожидаемые результаты работы группы:</a:t>
            </a:r>
          </a:p>
          <a:p>
            <a:r>
              <a:rPr lang="ru-RU" dirty="0" smtClean="0"/>
              <a:t>составление Кодекса чести литературного героя;</a:t>
            </a:r>
          </a:p>
          <a:p>
            <a:r>
              <a:rPr lang="ru-RU" dirty="0" smtClean="0"/>
              <a:t>подбор пословиц и поговорок, характеризующих героя;</a:t>
            </a:r>
          </a:p>
          <a:p>
            <a:r>
              <a:rPr lang="ru-RU" dirty="0" smtClean="0"/>
              <a:t>создание карты души героя.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020839"/>
      </p:ext>
    </p:extLst>
  </p:cSld>
  <p:clrMapOvr>
    <a:masterClrMapping/>
  </p:clrMapOvr>
  <p:transition spd="med"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№3</a:t>
            </a:r>
            <a:br>
              <a:rPr lang="ru-RU" dirty="0" smtClean="0"/>
            </a:br>
            <a:r>
              <a:rPr lang="ru-RU" b="1" dirty="0">
                <a:solidFill>
                  <a:srgbClr val="002060"/>
                </a:solidFill>
              </a:rPr>
              <a:t>Образ </a:t>
            </a:r>
            <a:r>
              <a:rPr lang="ru-RU" b="1" dirty="0" smtClean="0">
                <a:solidFill>
                  <a:srgbClr val="002060"/>
                </a:solidFill>
              </a:rPr>
              <a:t>обстановки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Почему встреча героев происходит на вокзале Николаевской железной дороги?</a:t>
            </a:r>
          </a:p>
          <a:p>
            <a:r>
              <a:rPr lang="ru-RU" dirty="0" smtClean="0"/>
              <a:t>Что символизирует образ вокзала?</a:t>
            </a:r>
          </a:p>
          <a:p>
            <a:r>
              <a:rPr lang="ru-RU" dirty="0" smtClean="0"/>
              <a:t>Что Вы знаете о Николаевской железной дороге?</a:t>
            </a:r>
          </a:p>
          <a:p>
            <a:r>
              <a:rPr lang="ru-RU" dirty="0" smtClean="0"/>
              <a:t>Можно ли её считать символом эпохи?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99104"/>
      </p:ext>
    </p:extLst>
  </p:cSld>
  <p:clrMapOvr>
    <a:masterClrMapping/>
  </p:clrMapOvr>
  <p:transition spd="med"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№4</a:t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Образ запахов, звуков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Какова роль запахов в рассказе?</a:t>
            </a:r>
          </a:p>
          <a:p>
            <a:pPr algn="just"/>
            <a:r>
              <a:rPr lang="ru-RU" dirty="0" smtClean="0"/>
              <a:t>Какие запахи сопровождают Толстого? Как это его характеризует?</a:t>
            </a:r>
          </a:p>
          <a:p>
            <a:pPr algn="just"/>
            <a:r>
              <a:rPr lang="ru-RU" dirty="0"/>
              <a:t>Какие запахи сопровождают </a:t>
            </a:r>
            <a:r>
              <a:rPr lang="ru-RU" dirty="0" smtClean="0"/>
              <a:t>Тонкого</a:t>
            </a:r>
            <a:r>
              <a:rPr lang="ru-RU" dirty="0"/>
              <a:t>? Как это его характеризует</a:t>
            </a:r>
            <a:r>
              <a:rPr lang="ru-RU" dirty="0" smtClean="0"/>
              <a:t>?</a:t>
            </a:r>
          </a:p>
          <a:p>
            <a:pPr algn="just"/>
            <a:r>
              <a:rPr lang="ru-RU" dirty="0"/>
              <a:t>Какие </a:t>
            </a:r>
            <a:r>
              <a:rPr lang="ru-RU" dirty="0" smtClean="0"/>
              <a:t>звуки </a:t>
            </a:r>
            <a:r>
              <a:rPr lang="ru-RU" dirty="0"/>
              <a:t>сопровождают Толстого? </a:t>
            </a:r>
            <a:r>
              <a:rPr lang="ru-RU" dirty="0" smtClean="0"/>
              <a:t>Тонкого? (подберите соответствующие музыкальные ассоциации)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317151"/>
      </p:ext>
    </p:extLst>
  </p:cSld>
  <p:clrMapOvr>
    <a:masterClrMapping/>
  </p:clrMapOvr>
  <p:transition spd="med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№5</a:t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Образ речи героев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Охарактеризуйте речь Толстого в рассказе. Оцените его словарный запас, построение фраз, синтаксические конструкции.</a:t>
            </a:r>
          </a:p>
          <a:p>
            <a:pPr algn="just"/>
            <a:r>
              <a:rPr lang="ru-RU" dirty="0" smtClean="0"/>
              <a:t>Составьте психологический словарь голоса Толстого, его взглядов, жестов, позы.</a:t>
            </a:r>
          </a:p>
          <a:p>
            <a:pPr algn="just"/>
            <a:r>
              <a:rPr lang="ru-RU" dirty="0" smtClean="0"/>
              <a:t>Охарактеризуйте речь Тонкого: оцените его словарный запас, построение фраз, синтаксические конструкции.</a:t>
            </a:r>
          </a:p>
          <a:p>
            <a:pPr algn="just"/>
            <a:r>
              <a:rPr lang="ru-RU" dirty="0" smtClean="0"/>
              <a:t>О чём свидетельствуют многоточие в финале рассказа?</a:t>
            </a:r>
          </a:p>
          <a:p>
            <a:pPr algn="just"/>
            <a:r>
              <a:rPr lang="ru-RU" dirty="0" smtClean="0"/>
              <a:t>Составьте психологический словарь голоса Тонкого, его взглядов, жестов, позы.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932276"/>
      </p:ext>
    </p:extLst>
  </p:cSld>
  <p:clrMapOvr>
    <a:masterClrMapping/>
  </p:clrMapOvr>
  <p:transition spd="med"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для группы №6</a:t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Образ переживания героев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Что чувствует Толстый во время встречи с другом детства?</a:t>
            </a:r>
          </a:p>
          <a:p>
            <a:pPr algn="just"/>
            <a:r>
              <a:rPr lang="ru-RU" dirty="0" smtClean="0"/>
              <a:t>Меняются ли его чувства на протяжении рассказа?</a:t>
            </a:r>
          </a:p>
          <a:p>
            <a:pPr algn="just"/>
            <a:r>
              <a:rPr lang="ru-RU" dirty="0" smtClean="0"/>
              <a:t>Что чувствует Тонкий, общаясь с другом детства?</a:t>
            </a:r>
          </a:p>
          <a:p>
            <a:pPr algn="just"/>
            <a:r>
              <a:rPr lang="ru-RU" dirty="0" smtClean="0"/>
              <a:t>Почему известие о чинах и званиях рассорило друзей детства, почему ушла радость встречи?</a:t>
            </a:r>
          </a:p>
          <a:p>
            <a:pPr algn="just"/>
            <a:r>
              <a:rPr lang="ru-RU" dirty="0" smtClean="0"/>
              <a:t>Изобразите сцену-встречу и сцену-прощание с помощью пантомимы.</a:t>
            </a:r>
          </a:p>
          <a:p>
            <a:pPr algn="just"/>
            <a:endParaRPr 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865315"/>
      </p:ext>
    </p:extLst>
  </p:cSld>
  <p:clrMapOvr>
    <a:masterClrMapping/>
  </p:clrMapOvr>
  <p:transition spd="med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67</a:t>
            </a:fld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8122921" cy="4553278"/>
          </a:xfrm>
        </p:spPr>
      </p:pic>
    </p:spTree>
    <p:extLst>
      <p:ext uri="{BB962C8B-B14F-4D97-AF65-F5344CB8AC3E}">
        <p14:creationId xmlns:p14="http://schemas.microsoft.com/office/powerpoint/2010/main" val="2149189935"/>
      </p:ext>
    </p:extLst>
  </p:cSld>
  <p:clrMapOvr>
    <a:masterClrMapping/>
  </p:clrMapOvr>
  <p:transition spd="med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6224"/>
            <a:ext cx="81200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1536"/>
      </p:ext>
    </p:extLst>
  </p:cSld>
  <p:clrMapOvr>
    <a:masterClrMapping/>
  </p:clrMapOvr>
  <p:transition spd="med"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0" y="430668"/>
            <a:ext cx="7883020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83466"/>
            <a:ext cx="2592288" cy="1997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598363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8596" y="500042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Предполагаемые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ответы :</a:t>
            </a:r>
            <a:endParaRPr lang="ru-RU" sz="2600" b="1" dirty="0" smtClean="0">
              <a:latin typeface="Briol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Предполагаемые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 ответы :</a:t>
            </a:r>
            <a:endParaRPr lang="ru-RU" sz="2600" b="1" dirty="0" smtClean="0">
              <a:latin typeface="Brioli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857364"/>
            <a:ext cx="36433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толстый человек – 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   </a:t>
            </a:r>
            <a:r>
              <a:rPr lang="ru-RU" sz="2400" spc="-50" dirty="0" smtClean="0">
                <a:latin typeface="Constantia" pitchFamily="18" charset="0"/>
              </a:rPr>
              <a:t>большой в объёме</a:t>
            </a:r>
          </a:p>
          <a:p>
            <a:pPr algn="just"/>
            <a:endParaRPr lang="ru-RU" sz="2400" b="1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толстая книга –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</a:t>
            </a:r>
            <a:r>
              <a:rPr lang="ru-RU" sz="2400" spc="-50" dirty="0" smtClean="0">
                <a:latin typeface="Constantia" pitchFamily="18" charset="0"/>
              </a:rPr>
              <a:t>   в ней много страниц</a:t>
            </a:r>
          </a:p>
          <a:p>
            <a:pPr algn="just"/>
            <a:endParaRPr lang="ru-RU" sz="2400" b="1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толстая кишка –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    </a:t>
            </a:r>
            <a:r>
              <a:rPr lang="ru-RU" sz="2400" spc="-50" dirty="0" smtClean="0">
                <a:latin typeface="Constantia" pitchFamily="18" charset="0"/>
              </a:rPr>
              <a:t>человеческий орган</a:t>
            </a:r>
          </a:p>
          <a:p>
            <a:pPr algn="just"/>
            <a:endParaRPr lang="ru-RU" sz="2400" b="1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толстый карман –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    </a:t>
            </a:r>
            <a:r>
              <a:rPr lang="ru-RU" sz="2400" spc="-50" dirty="0" smtClean="0">
                <a:latin typeface="Constantia" pitchFamily="18" charset="0"/>
              </a:rPr>
              <a:t>у богатого человека</a:t>
            </a:r>
          </a:p>
          <a:p>
            <a:pPr algn="just"/>
            <a:r>
              <a:rPr lang="ru-RU" sz="2400" spc="-50" dirty="0" smtClean="0">
                <a:latin typeface="Constantia" pitchFamily="18" charset="0"/>
              </a:rPr>
              <a:t>     много денег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6314" y="1857364"/>
            <a:ext cx="385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тонкий человек –</a:t>
            </a:r>
          </a:p>
          <a:p>
            <a:pPr algn="just"/>
            <a:r>
              <a:rPr lang="ru-RU" sz="2400" spc="-50" dirty="0" smtClean="0">
                <a:latin typeface="Constantia" pitchFamily="18" charset="0"/>
              </a:rPr>
              <a:t>     худой, тощий</a:t>
            </a:r>
          </a:p>
          <a:p>
            <a:pPr algn="just"/>
            <a:endParaRPr lang="ru-RU" sz="2400" b="1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тонкий человек –</a:t>
            </a:r>
          </a:p>
          <a:p>
            <a:r>
              <a:rPr lang="ru-RU" sz="2400" spc="-50" dirty="0" smtClean="0">
                <a:latin typeface="Constantia" pitchFamily="18" charset="0"/>
              </a:rPr>
              <a:t>     </a:t>
            </a:r>
            <a:r>
              <a:rPr lang="ru-RU" sz="2400" spc="-130" dirty="0" smtClean="0">
                <a:latin typeface="Constantia" pitchFamily="18" charset="0"/>
              </a:rPr>
              <a:t>деликатный,  </a:t>
            </a:r>
            <a:r>
              <a:rPr lang="ru-RU" sz="2400" spc="-130" dirty="0" err="1" smtClean="0">
                <a:latin typeface="Constantia" pitchFamily="18" charset="0"/>
              </a:rPr>
              <a:t>чувствитель</a:t>
            </a:r>
            <a:r>
              <a:rPr lang="ru-RU" sz="2400" spc="-130" dirty="0" smtClean="0">
                <a:latin typeface="Constantia" pitchFamily="18" charset="0"/>
              </a:rPr>
              <a:t>- </a:t>
            </a:r>
          </a:p>
          <a:p>
            <a:r>
              <a:rPr lang="ru-RU" sz="2400" spc="-50" dirty="0" smtClean="0">
                <a:latin typeface="Constantia" pitchFamily="18" charset="0"/>
              </a:rPr>
              <a:t>     </a:t>
            </a:r>
            <a:r>
              <a:rPr lang="ru-RU" sz="2400" spc="-50" dirty="0" err="1" smtClean="0">
                <a:latin typeface="Constantia" pitchFamily="18" charset="0"/>
              </a:rPr>
              <a:t>ный</a:t>
            </a:r>
            <a:r>
              <a:rPr lang="ru-RU" sz="2400" spc="-50" dirty="0" smtClean="0">
                <a:latin typeface="Constantia" pitchFamily="18" charset="0"/>
              </a:rPr>
              <a:t>, проницательный</a:t>
            </a:r>
          </a:p>
          <a:p>
            <a:endParaRPr lang="ru-RU" sz="2400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тонкий вкус, запах –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     </a:t>
            </a:r>
            <a:r>
              <a:rPr lang="ru-RU" sz="2400" spc="-50" dirty="0" smtClean="0">
                <a:latin typeface="Constantia" pitchFamily="18" charset="0"/>
              </a:rPr>
              <a:t>изысканный</a:t>
            </a:r>
          </a:p>
          <a:p>
            <a:pPr algn="just">
              <a:buFont typeface="Wingdings" pitchFamily="2" charset="2"/>
              <a:buChar char="ü"/>
            </a:pPr>
            <a:endParaRPr lang="ru-RU" sz="2400" b="1" spc="-50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b="1" spc="-50" dirty="0" smtClean="0">
                <a:latin typeface="Constantia" pitchFamily="18" charset="0"/>
              </a:rPr>
              <a:t> тонкие черты лица –</a:t>
            </a:r>
          </a:p>
          <a:p>
            <a:pPr algn="just"/>
            <a:r>
              <a:rPr lang="ru-RU" sz="2400" spc="-50" dirty="0" smtClean="0">
                <a:latin typeface="Constantia" pitchFamily="18" charset="0"/>
              </a:rPr>
              <a:t>    красивые, изящные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000"/>
                            </p:stCondLst>
                            <p:childTnLst>
                              <p:par>
                                <p:cTn id="8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0"/>
                            </p:stCondLst>
                            <p:childTnLst>
                              <p:par>
                                <p:cTn id="9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0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4216"/>
            <a:ext cx="5267459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501"/>
      </p:ext>
    </p:extLst>
  </p:cSld>
  <p:clrMapOvr>
    <a:masterClrMapping/>
  </p:clrMapOvr>
  <p:transition spd="med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3477934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357166"/>
            <a:ext cx="4071966" cy="61533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642910" y="2714620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059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0000"/>
          </a:blip>
          <a:stretch>
            <a:fillRect/>
          </a:stretch>
        </p:blipFill>
        <p:spPr>
          <a:xfrm>
            <a:off x="4572000" y="714356"/>
            <a:ext cx="4071966" cy="55480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571472" y="1142984"/>
            <a:ext cx="3786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Посмотрите на картинку и скажите,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в каком значении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будут использованы слова «толстый» и «тонкий» в нашем рассказе  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06-005-Tolstyj-i-tonkij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0943" y="3301430"/>
            <a:ext cx="3995520" cy="30632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1006070-b53d394ee321a6ac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0943" y="515349"/>
            <a:ext cx="3944893" cy="27860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428596" y="285728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Ознакомьтесь </a:t>
            </a:r>
          </a:p>
          <a:p>
            <a:pPr algn="ctr"/>
            <a:r>
              <a:rPr lang="ru-RU" sz="36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со  словами </a:t>
            </a:r>
          </a:p>
          <a:p>
            <a:pPr algn="ctr"/>
            <a:r>
              <a:rPr lang="ru-RU" sz="3600" b="1" spc="-1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из текста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olin" pitchFamily="2" charset="0"/>
              </a:rPr>
              <a:t>:</a:t>
            </a:r>
            <a:endParaRPr lang="ru-RU" sz="2600" b="1" dirty="0" smtClean="0">
              <a:latin typeface="Brioli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2071678"/>
            <a:ext cx="1785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spc="-50" dirty="0" smtClean="0">
                <a:latin typeface="Constantia" pitchFamily="18" charset="0"/>
              </a:rPr>
              <a:t>херес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голубчик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щёголь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лютеранка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казённый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папироса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портсигар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асессор</a:t>
            </a:r>
          </a:p>
          <a:p>
            <a:pPr algn="just"/>
            <a:r>
              <a:rPr lang="ru-RU" sz="2400" b="1" spc="-80" dirty="0" smtClean="0">
                <a:latin typeface="Constantia" pitchFamily="18" charset="0"/>
              </a:rPr>
              <a:t>жалование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вельможа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тайный советник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8860" y="2071678"/>
            <a:ext cx="1928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spc="-50" dirty="0" smtClean="0">
                <a:latin typeface="Constantia" pitchFamily="18" charset="0"/>
              </a:rPr>
              <a:t>лосниться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навьючить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узел (сумка)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облобызать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дразнить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ябедничать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окаменеть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сгорбиться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съёжиться 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стошнить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шаркнуть</a:t>
            </a:r>
          </a:p>
          <a:p>
            <a:pPr algn="just"/>
            <a:r>
              <a:rPr lang="ru-RU" sz="2400" b="1" spc="-50" dirty="0" smtClean="0">
                <a:latin typeface="Constantia" pitchFamily="18" charset="0"/>
              </a:rPr>
              <a:t>ошеломить </a:t>
            </a:r>
          </a:p>
        </p:txBody>
      </p:sp>
      <p:pic>
        <p:nvPicPr>
          <p:cNvPr id="13" name="Толстый и тон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17294" y="6688476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8000"/>
                            </p:stCondLst>
                            <p:childTnLst>
                              <p:par>
                                <p:cTn id="1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10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4000"/>
                            </p:stCondLst>
                            <p:childTnLst>
                              <p:par>
                                <p:cTn id="1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21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2431</TotalTime>
  <Words>2190</Words>
  <Application>Microsoft Office PowerPoint</Application>
  <PresentationFormat>Экран (4:3)</PresentationFormat>
  <Paragraphs>458</Paragraphs>
  <Slides>71</Slides>
  <Notes>60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Briolin</vt:lpstr>
      <vt:lpstr>Calibri</vt:lpstr>
      <vt:lpstr>Consolas</vt:lpstr>
      <vt:lpstr>Constantia</vt:lpstr>
      <vt:lpstr>Wingdings</vt:lpstr>
      <vt:lpstr>Тема13</vt:lpstr>
      <vt:lpstr>Середа Т. В., учитель-методист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для группы №1 Образ Толстого</vt:lpstr>
      <vt:lpstr>Задание для группы №2 Образ Тонкого</vt:lpstr>
      <vt:lpstr>Задание для группы №3 Образ обстановки</vt:lpstr>
      <vt:lpstr>Задание для группы №4 Образ запахов, звуков</vt:lpstr>
      <vt:lpstr>Задание для группы №5 Образ речи героев</vt:lpstr>
      <vt:lpstr>Задание для группы №6 Образ переживания героев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User</cp:lastModifiedBy>
  <cp:revision>212</cp:revision>
  <dcterms:created xsi:type="dcterms:W3CDTF">2012-12-11T13:21:37Z</dcterms:created>
  <dcterms:modified xsi:type="dcterms:W3CDTF">2021-03-22T13:35:51Z</dcterms:modified>
</cp:coreProperties>
</file>